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1100" r:id="rId2"/>
    <p:sldId id="1677" r:id="rId3"/>
    <p:sldId id="1337" r:id="rId4"/>
    <p:sldId id="1639" r:id="rId5"/>
    <p:sldId id="1654" r:id="rId6"/>
    <p:sldId id="1655" r:id="rId7"/>
    <p:sldId id="1656" r:id="rId8"/>
    <p:sldId id="1657" r:id="rId9"/>
    <p:sldId id="1658" r:id="rId10"/>
    <p:sldId id="1659" r:id="rId11"/>
    <p:sldId id="1660" r:id="rId12"/>
    <p:sldId id="1661" r:id="rId13"/>
    <p:sldId id="1662" r:id="rId14"/>
    <p:sldId id="1663" r:id="rId15"/>
    <p:sldId id="1664" r:id="rId16"/>
    <p:sldId id="1665" r:id="rId17"/>
    <p:sldId id="1666" r:id="rId18"/>
    <p:sldId id="1787" r:id="rId19"/>
    <p:sldId id="1804" r:id="rId20"/>
    <p:sldId id="1806" r:id="rId21"/>
    <p:sldId id="1807" r:id="rId22"/>
    <p:sldId id="1808" r:id="rId23"/>
    <p:sldId id="1811" r:id="rId24"/>
    <p:sldId id="1810" r:id="rId25"/>
    <p:sldId id="1812" r:id="rId26"/>
    <p:sldId id="1760" r:id="rId27"/>
    <p:sldId id="1761" r:id="rId28"/>
    <p:sldId id="1762" r:id="rId29"/>
    <p:sldId id="1763" r:id="rId30"/>
    <p:sldId id="1764" r:id="rId31"/>
    <p:sldId id="1765" r:id="rId32"/>
    <p:sldId id="1766" r:id="rId33"/>
    <p:sldId id="1767" r:id="rId34"/>
    <p:sldId id="1768" r:id="rId35"/>
    <p:sldId id="1780" r:id="rId36"/>
    <p:sldId id="1815" r:id="rId37"/>
    <p:sldId id="1816" r:id="rId38"/>
    <p:sldId id="1779" r:id="rId39"/>
    <p:sldId id="1814" r:id="rId40"/>
    <p:sldId id="1742" r:id="rId4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FFCC00"/>
    <a:srgbClr val="000099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0" autoAdjust="0"/>
    <p:restoredTop sz="91984" autoAdjust="0"/>
  </p:normalViewPr>
  <p:slideViewPr>
    <p:cSldViewPr snapToGrid="0" snapToObjects="1">
      <p:cViewPr varScale="1">
        <p:scale>
          <a:sx n="103" d="100"/>
          <a:sy n="103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91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998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477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905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95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22 – </a:t>
            </a:r>
            <a:r>
              <a:rPr lang="en-US" altLang="en-US" sz="4000" dirty="0" smtClean="0"/>
              <a:t>Data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do the same with 10110 in binary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106" y="3770739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5169" y="476220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2</a:t>
            </a:r>
            <a:r>
              <a:rPr lang="en-US" sz="3600" baseline="300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1371601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95664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2</a:t>
            </a:r>
            <a:r>
              <a:rPr lang="en-US" sz="3600" baseline="30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21782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45845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2</a:t>
            </a:r>
            <a:r>
              <a:rPr lang="en-US" sz="3600" baseline="30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72276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96339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2</a:t>
            </a:r>
            <a:r>
              <a:rPr lang="en-US" sz="3600" baseline="30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27197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51260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2</a:t>
            </a:r>
            <a:r>
              <a:rPr lang="en-US" sz="3600" baseline="30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 rot="18900000">
            <a:off x="-23454" y="3170432"/>
            <a:ext cx="238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sixteens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8900000">
            <a:off x="1204922" y="3236227"/>
            <a:ext cx="1794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eights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8900000">
            <a:off x="2301259" y="3253841"/>
            <a:ext cx="1206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fours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8900000">
            <a:off x="3367589" y="3300863"/>
            <a:ext cx="90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twos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8900000">
            <a:off x="4310635" y="3300863"/>
            <a:ext cx="90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ones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8652" y="5705320"/>
            <a:ext cx="8881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Binary uses 2 digits, so our base isn’t 10, but…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12816" y="2619632"/>
            <a:ext cx="3395259" cy="3395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x 2</a:t>
            </a:r>
            <a:r>
              <a:rPr lang="en-US" sz="2800" b="1" baseline="30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0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x 2</a:t>
            </a:r>
            <a:r>
              <a:rPr lang="en-US" sz="2800" b="1" baseline="30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2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x 2</a:t>
            </a:r>
            <a:r>
              <a:rPr lang="en-US" sz="2800" b="1" baseline="30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4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x 2</a:t>
            </a:r>
            <a:r>
              <a:rPr lang="en-US" sz="2800" b="1" baseline="30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0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x 2</a:t>
            </a:r>
            <a:r>
              <a:rPr lang="en-US" sz="2800" b="1" baseline="30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16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800" b="1" baseline="30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--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Total:</a:t>
            </a:r>
            <a:r>
              <a:rPr lang="en-US" sz="2800" b="1" baseline="30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22</a:t>
            </a:r>
          </a:p>
          <a:p>
            <a:endParaRPr lang="en-US" sz="2800" b="1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21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0" grpId="0"/>
      <p:bldP spid="12" grpId="0" animBg="1"/>
      <p:bldP spid="13" grpId="0"/>
      <p:bldP spid="15" grpId="0" animBg="1"/>
      <p:bldP spid="16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to Decimal Conversion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Step 1: Draw Conversion Box</a:t>
            </a:r>
          </a:p>
          <a:p>
            <a:pPr>
              <a:spcBef>
                <a:spcPts val="0"/>
              </a:spcBef>
            </a:pPr>
            <a:r>
              <a:rPr lang="en-US" dirty="0"/>
              <a:t>Step 2: Enter Binary Number</a:t>
            </a:r>
          </a:p>
          <a:p>
            <a:pPr>
              <a:spcBef>
                <a:spcPts val="0"/>
              </a:spcBef>
            </a:pPr>
            <a:r>
              <a:rPr lang="en-US" dirty="0"/>
              <a:t>Step 3: Multiply</a:t>
            </a:r>
          </a:p>
          <a:p>
            <a:pPr>
              <a:spcBef>
                <a:spcPts val="0"/>
              </a:spcBef>
            </a:pPr>
            <a:r>
              <a:rPr lang="en-US" dirty="0"/>
              <a:t>Step 4: Add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045953" y="4220198"/>
          <a:ext cx="5628223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2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2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476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4761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4761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7942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7942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7942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7942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045953" y="4220198"/>
          <a:ext cx="5628223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2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2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476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4761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4761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7942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7942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7942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7942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45953" y="5409013"/>
          <a:ext cx="5628223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2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2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476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4761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4761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7942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7942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7942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7942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19672" y="5973858"/>
            <a:ext cx="5304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128 + 0 + 0 + 0 + 8 + 4 + 0 + 1 = 141</a:t>
            </a:r>
          </a:p>
        </p:txBody>
      </p:sp>
      <p:sp>
        <p:nvSpPr>
          <p:cNvPr id="3" name="Rectangle 2"/>
          <p:cNvSpPr/>
          <p:nvPr/>
        </p:nvSpPr>
        <p:spPr>
          <a:xfrm>
            <a:off x="810703" y="4143281"/>
            <a:ext cx="1593131" cy="18263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9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Converting From Binary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5216" y="1977380"/>
            <a:ext cx="8229600" cy="415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prstClr val="black"/>
                </a:solidFill>
              </a:rPr>
              <a:t>What are the decimals equivalents of…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      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     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100000   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101010   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0010 1010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1000 0000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3863979"/>
            <a:ext cx="4015235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Longer binary numbers are often broken into blocks of four digits for the sake of readability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421930" y="4826524"/>
            <a:ext cx="1376313" cy="60711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34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Converting From Binary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5216" y="1977380"/>
            <a:ext cx="8229600" cy="415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prstClr val="black"/>
                </a:solidFill>
              </a:rPr>
              <a:t>What are the decimals equivalents of…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       = 4+</a:t>
            </a:r>
            <a:r>
              <a:rPr lang="en-US" sz="3200" b="1" dirty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        = 5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      = 8+4+2+1      = 15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100000    = 32+</a:t>
            </a:r>
            <a:r>
              <a:rPr lang="en-US" sz="3200" b="1" dirty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32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101010    = 32+</a:t>
            </a:r>
            <a:r>
              <a:rPr lang="en-US" sz="3200" b="1" dirty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+8+</a:t>
            </a:r>
            <a:r>
              <a:rPr lang="en-US" sz="3200" b="1" dirty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+2+</a:t>
            </a:r>
            <a:r>
              <a:rPr lang="en-US" sz="3200" b="1" dirty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42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0010 1010 = 32+</a:t>
            </a:r>
            <a:r>
              <a:rPr lang="en-US" sz="3200" b="1" dirty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+8+</a:t>
            </a:r>
            <a:r>
              <a:rPr lang="en-US" sz="3200" b="1" dirty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+2+</a:t>
            </a:r>
            <a:r>
              <a:rPr lang="en-US" sz="3200" b="1" dirty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42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 0000 = 128+</a:t>
            </a:r>
            <a:r>
              <a:rPr lang="en-US" sz="3200" b="1" dirty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= 128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98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Decimal to Binary Conversion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85140"/>
            <a:ext cx="8229600" cy="415679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Step 1: Draw Conversion Box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Step 2: Compare decimal to highest  binary value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Step 3: If binary value is smaller, put a 1 there and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			 subtract the value from the decimal number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Step 4: Repeat until 0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196784" y="4656296"/>
          <a:ext cx="5326563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22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22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522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182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182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1826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5372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5372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5372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5372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25963" y="4175279"/>
            <a:ext cx="2892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Convert 163 to binary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7326" y="5984092"/>
            <a:ext cx="21002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163-128 = 35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97911" y="5984092"/>
            <a:ext cx="1552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35-32 = 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83012" y="5984092"/>
            <a:ext cx="1023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3-2=1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73638" y="5984092"/>
            <a:ext cx="1023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1-1=0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2484735" y="5448776"/>
          <a:ext cx="1170553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22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2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5604805" y="5448776"/>
          <a:ext cx="453726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7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6069621" y="5448776"/>
          <a:ext cx="453726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7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889941" y="4618090"/>
            <a:ext cx="1593131" cy="12776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3640642" y="5448776"/>
          <a:ext cx="1964162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05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12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12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612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066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to Binary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binary equivalents of…</a:t>
            </a:r>
          </a:p>
          <a:p>
            <a:pPr marL="457200" lvl="1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pPr marL="457200" lvl="1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27</a:t>
            </a:r>
          </a:p>
          <a:p>
            <a:pPr marL="457200" lvl="1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68</a:t>
            </a:r>
          </a:p>
          <a:p>
            <a:pPr marL="457200" lvl="1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216</a:t>
            </a:r>
            <a:b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255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4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to Binary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73678" cy="4517689"/>
          </a:xfrm>
        </p:spPr>
        <p:txBody>
          <a:bodyPr/>
          <a:lstStyle/>
          <a:p>
            <a:r>
              <a:rPr lang="en-US" dirty="0"/>
              <a:t>What are the binary equivalents of…</a:t>
            </a:r>
          </a:p>
          <a:p>
            <a:pPr marL="457200" lvl="1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9    = 1001 (or 8+1)</a:t>
            </a:r>
          </a:p>
          <a:p>
            <a:pPr marL="457200" lvl="1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27   = 0001 1011 (or 16+8+2+1)</a:t>
            </a:r>
          </a:p>
          <a:p>
            <a:pPr marL="457200" lvl="1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68   = 0100 0100 (or 64+4)</a:t>
            </a:r>
          </a:p>
          <a:p>
            <a:pPr marL="457200" lvl="1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216  = 1101 1000 </a:t>
            </a:r>
            <a:b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(or 128+64+16+8)</a:t>
            </a:r>
          </a:p>
          <a:p>
            <a:pPr marL="457200" lvl="1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255  = 1111 1111</a:t>
            </a:r>
            <a:b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(or 128+64+32+16+8+4+2+1)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85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Tips and Tricks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/>
              <a:t>Some “sanity checking” rules for conversions: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Binary can </a:t>
            </a:r>
            <a:r>
              <a:rPr lang="en-US"/>
              <a:t>only </a:t>
            </a:r>
            <a:r>
              <a:rPr lang="en-US" smtClean="0"/>
              <a:t>be 1 </a:t>
            </a:r>
            <a:r>
              <a:rPr lang="en-US" dirty="0"/>
              <a:t>or 0</a:t>
            </a:r>
          </a:p>
          <a:p>
            <a:pPr marL="914400" lvl="1" indent="-514350"/>
            <a:r>
              <a:rPr lang="en-US" dirty="0"/>
              <a:t>If you get “2” of something, it’s wrong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Odd numbers </a:t>
            </a:r>
            <a:r>
              <a:rPr lang="en-US" u="sng" dirty="0"/>
              <a:t>must</a:t>
            </a:r>
            <a:r>
              <a:rPr lang="en-US" dirty="0"/>
              <a:t> have a 1 in the ones column</a:t>
            </a:r>
          </a:p>
          <a:p>
            <a:pPr marL="914400" lvl="1" indent="-514350"/>
            <a:r>
              <a:rPr lang="en-US" dirty="0"/>
              <a:t>Why?  (And what’s the rule for even numbers?)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Each column’s value is the sum of </a:t>
            </a:r>
            <a:r>
              <a:rPr lang="en-US" u="sng" dirty="0"/>
              <a:t>all</a:t>
            </a:r>
            <a:r>
              <a:rPr lang="en-US" dirty="0"/>
              <a:t> of the previous columns (to the right) plus one</a:t>
            </a:r>
          </a:p>
          <a:p>
            <a:pPr marL="914400" lvl="1" indent="-514350"/>
            <a:r>
              <a:rPr lang="en-US" dirty="0"/>
              <a:t>In decimal, what column comes after 999?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18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Hexadecimal Numbers</a:t>
            </a:r>
          </a:p>
        </p:txBody>
      </p:sp>
    </p:spTree>
    <p:extLst>
      <p:ext uri="{BB962C8B-B14F-4D97-AF65-F5344CB8AC3E}">
        <p14:creationId xmlns:p14="http://schemas.microsoft.com/office/powerpoint/2010/main" val="4109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Decimal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Decimal uses 10 digits</a:t>
            </a:r>
          </a:p>
          <a:p>
            <a:pPr lvl="1"/>
            <a:r>
              <a:rPr lang="en-US" u="sng" dirty="0"/>
              <a:t>Deci</a:t>
            </a:r>
            <a:r>
              <a:rPr lang="en-US" dirty="0"/>
              <a:t>mal, </a:t>
            </a:r>
            <a:r>
              <a:rPr lang="en-US" i="1" dirty="0" err="1"/>
              <a:t>deci</a:t>
            </a:r>
            <a:r>
              <a:rPr lang="en-US" dirty="0"/>
              <a:t> = 10</a:t>
            </a:r>
          </a:p>
          <a:p>
            <a:pPr lvl="1"/>
            <a:r>
              <a:rPr lang="en-US" dirty="0"/>
              <a:t>The digits used are 0, 1, 2, 3, 4, 5, 6, 7, 8, and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748424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87366" y="592004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7" name="Rectangle 6"/>
          <p:cNvSpPr/>
          <p:nvPr/>
        </p:nvSpPr>
        <p:spPr>
          <a:xfrm>
            <a:off x="4703667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37861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5658910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88042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14153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38536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69394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93457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 rot="18900000">
            <a:off x="3535319" y="4117691"/>
            <a:ext cx="238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ten thousands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93181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29296" y="5927710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23" name="TextBox 22"/>
          <p:cNvSpPr txBox="1"/>
          <p:nvPr/>
        </p:nvSpPr>
        <p:spPr>
          <a:xfrm rot="18900000">
            <a:off x="2822823" y="4047393"/>
            <a:ext cx="1835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 hundred</a:t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      thousands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37938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67514" y="5926040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 rot="18900000">
            <a:off x="1716284" y="4361085"/>
            <a:ext cx="1691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millions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2695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6758" y="591837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29" name="TextBox 28"/>
          <p:cNvSpPr txBox="1"/>
          <p:nvPr/>
        </p:nvSpPr>
        <p:spPr>
          <a:xfrm rot="18900000">
            <a:off x="706933" y="4243764"/>
            <a:ext cx="202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ten millions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8900000">
            <a:off x="4586730" y="4275322"/>
            <a:ext cx="1934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thousands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8900000">
            <a:off x="5594596" y="4326157"/>
            <a:ext cx="1604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hundreds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8900000">
            <a:off x="6544724" y="4437071"/>
            <a:ext cx="132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tens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18900000">
            <a:off x="7469408" y="4454682"/>
            <a:ext cx="1399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ones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80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/>
      <p:bldP spid="21" grpId="0" animBg="1"/>
      <p:bldP spid="22" grpId="0"/>
      <p:bldP spid="23" grpId="0"/>
      <p:bldP spid="24" grpId="0" animBg="1"/>
      <p:bldP spid="25" grpId="0"/>
      <p:bldP spid="26" grpId="0"/>
      <p:bldP spid="27" grpId="0" animBg="1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  <a:p>
            <a:pPr lvl="1"/>
            <a:r>
              <a:rPr lang="en-US" dirty="0"/>
              <a:t>Bubble</a:t>
            </a:r>
          </a:p>
          <a:p>
            <a:pPr lvl="1"/>
            <a:r>
              <a:rPr lang="en-US" dirty="0"/>
              <a:t>Selection</a:t>
            </a:r>
          </a:p>
          <a:p>
            <a:pPr lvl="1"/>
            <a:r>
              <a:rPr lang="en-US" dirty="0"/>
              <a:t>Quick</a:t>
            </a:r>
          </a:p>
          <a:p>
            <a:r>
              <a:rPr lang="en-US" dirty="0"/>
              <a:t>Searching</a:t>
            </a:r>
          </a:p>
          <a:p>
            <a:pPr lvl="1"/>
            <a:r>
              <a:rPr lang="en-US" dirty="0"/>
              <a:t>Linear</a:t>
            </a:r>
          </a:p>
          <a:p>
            <a:pPr lvl="1"/>
            <a:r>
              <a:rPr lang="en-US" dirty="0"/>
              <a:t>Binary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506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Binary uses 2 digits</a:t>
            </a:r>
          </a:p>
          <a:p>
            <a:pPr lvl="1"/>
            <a:r>
              <a:rPr lang="en-US" u="sng" dirty="0"/>
              <a:t>Bi</a:t>
            </a:r>
            <a:r>
              <a:rPr lang="en-US" dirty="0"/>
              <a:t>nary, </a:t>
            </a:r>
            <a:r>
              <a:rPr lang="en-US" i="1" dirty="0"/>
              <a:t>bi</a:t>
            </a:r>
            <a:r>
              <a:rPr lang="en-US" dirty="0"/>
              <a:t> = 2</a:t>
            </a:r>
          </a:p>
          <a:p>
            <a:pPr lvl="1"/>
            <a:r>
              <a:rPr lang="en-US" dirty="0"/>
              <a:t>The digits used are 0 and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748424" y="4936242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87366" y="5920047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2</a:t>
            </a:r>
            <a:r>
              <a:rPr lang="en-US" sz="3600" baseline="300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7" name="Rectangle 6"/>
          <p:cNvSpPr/>
          <p:nvPr/>
        </p:nvSpPr>
        <p:spPr>
          <a:xfrm>
            <a:off x="4703667" y="4934572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37861" y="5921717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2</a:t>
            </a:r>
            <a:r>
              <a:rPr lang="en-US" sz="3600" baseline="30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5658910" y="4934572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88042" y="5921717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2</a:t>
            </a:r>
            <a:r>
              <a:rPr lang="en-US" sz="3600" baseline="30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14153" y="4934572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38536" y="5921717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2</a:t>
            </a:r>
            <a:r>
              <a:rPr lang="en-US" sz="3600" baseline="30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69394" y="4934572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93457" y="5921717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2</a:t>
            </a:r>
            <a:r>
              <a:rPr lang="en-US" sz="3600" baseline="30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 rot="18900000">
            <a:off x="3607503" y="4291959"/>
            <a:ext cx="1887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sixteens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8900000">
            <a:off x="4637085" y="4396885"/>
            <a:ext cx="1590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eights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8900000">
            <a:off x="5623894" y="4396885"/>
            <a:ext cx="1403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fours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8900000">
            <a:off x="6544724" y="4437069"/>
            <a:ext cx="132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twos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8900000">
            <a:off x="7469408" y="4454680"/>
            <a:ext cx="1399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ones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93181" y="4936242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29296" y="5927708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2</a:t>
            </a:r>
            <a:r>
              <a:rPr lang="en-US" sz="3600" baseline="300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23" name="TextBox 22"/>
          <p:cNvSpPr txBox="1"/>
          <p:nvPr/>
        </p:nvSpPr>
        <p:spPr>
          <a:xfrm rot="18900000">
            <a:off x="2834208" y="4228765"/>
            <a:ext cx="1758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thirty-twos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37938" y="4936242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67514" y="5926038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2</a:t>
            </a:r>
            <a:r>
              <a:rPr lang="en-US" sz="3600" baseline="300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 rot="18900000">
            <a:off x="1679565" y="4272435"/>
            <a:ext cx="1942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sixty-fours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2695" y="4936242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6758" y="5918377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2</a:t>
            </a:r>
            <a:r>
              <a:rPr lang="en-US" sz="3600" baseline="30000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29" name="TextBox 28"/>
          <p:cNvSpPr txBox="1"/>
          <p:nvPr/>
        </p:nvSpPr>
        <p:spPr>
          <a:xfrm rot="18900000">
            <a:off x="635766" y="3918063"/>
            <a:ext cx="2509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   one hundred and</a:t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         twenty-eights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93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1" grpId="0" animBg="1"/>
      <p:bldP spid="22" grpId="0"/>
      <p:bldP spid="23" grpId="0"/>
      <p:bldP spid="24" grpId="0" animBg="1"/>
      <p:bldP spid="25" grpId="0"/>
      <p:bldP spid="26" grpId="0"/>
      <p:bldP spid="27" grpId="0" animBg="1"/>
      <p:bldP spid="28" grpId="0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Hexadecimal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9097347" cy="4517689"/>
          </a:xfrm>
        </p:spPr>
        <p:txBody>
          <a:bodyPr/>
          <a:lstStyle/>
          <a:p>
            <a:r>
              <a:rPr lang="en-US" dirty="0"/>
              <a:t>Hexadecimal (or just “hex”) uses 16 digits </a:t>
            </a:r>
          </a:p>
          <a:p>
            <a:pPr lvl="1"/>
            <a:r>
              <a:rPr lang="en-US" u="sng" dirty="0"/>
              <a:t>Hex</a:t>
            </a:r>
            <a:r>
              <a:rPr lang="en-US" dirty="0"/>
              <a:t>a</a:t>
            </a:r>
            <a:r>
              <a:rPr lang="en-US" u="sng" dirty="0"/>
              <a:t>deci</a:t>
            </a:r>
            <a:r>
              <a:rPr lang="en-US" dirty="0"/>
              <a:t>mal, </a:t>
            </a:r>
            <a:r>
              <a:rPr lang="en-US" i="1" dirty="0"/>
              <a:t>hex</a:t>
            </a:r>
            <a:r>
              <a:rPr lang="en-US" dirty="0"/>
              <a:t> = 6 plus </a:t>
            </a:r>
            <a:r>
              <a:rPr lang="en-US" i="1" dirty="0" err="1"/>
              <a:t>deci</a:t>
            </a:r>
            <a:r>
              <a:rPr lang="en-US" dirty="0"/>
              <a:t> = 10 </a:t>
            </a:r>
            <a:r>
              <a:rPr lang="en-US" dirty="0">
                <a:sym typeface="Wingdings" panose="05000000000000000000" pitchFamily="2" charset="2"/>
              </a:rPr>
              <a:t> 16</a:t>
            </a:r>
            <a:endParaRPr lang="en-US" dirty="0"/>
          </a:p>
          <a:p>
            <a:pPr lvl="1"/>
            <a:r>
              <a:rPr lang="en-US" dirty="0"/>
              <a:t>The digits used are 0, 1, 2, 3, 4, 5, 6, 7, 8, and 9</a:t>
            </a:r>
          </a:p>
          <a:p>
            <a:pPr lvl="2"/>
            <a:r>
              <a:rPr lang="en-US" dirty="0"/>
              <a:t>And letters A (10), B (11), C (12), D (13), E (14), and F (15)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748424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87366" y="592004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16</a:t>
            </a:r>
            <a:r>
              <a:rPr lang="en-US" sz="3600" baseline="300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7" name="Rectangle 6"/>
          <p:cNvSpPr/>
          <p:nvPr/>
        </p:nvSpPr>
        <p:spPr>
          <a:xfrm>
            <a:off x="4703667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37861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16</a:t>
            </a:r>
            <a:r>
              <a:rPr lang="en-US" sz="3600" baseline="30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5658910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88042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16</a:t>
            </a:r>
            <a:r>
              <a:rPr lang="en-US" sz="3600" baseline="30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14153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38536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16</a:t>
            </a:r>
            <a:r>
              <a:rPr lang="en-US" sz="3600" baseline="30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69394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93457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16</a:t>
            </a:r>
            <a:r>
              <a:rPr lang="en-US" sz="3600" baseline="30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 rot="18900000">
            <a:off x="3113321" y="2945014"/>
            <a:ext cx="5261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    sixty-five thousand </a:t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         five hundred and thirty-sixes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93181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29296" y="5927710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16</a:t>
            </a:r>
            <a:r>
              <a:rPr lang="en-US" sz="3600" baseline="300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23" name="TextBox 22"/>
          <p:cNvSpPr txBox="1"/>
          <p:nvPr/>
        </p:nvSpPr>
        <p:spPr>
          <a:xfrm rot="18900000">
            <a:off x="2450884" y="3149453"/>
            <a:ext cx="4375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 one million forty-eight thousand </a:t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      five hundred and seventy-sixes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37938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67514" y="5926040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16</a:t>
            </a:r>
            <a:r>
              <a:rPr lang="en-US" sz="3600" baseline="300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 rot="18900000">
            <a:off x="1227859" y="3028037"/>
            <a:ext cx="5026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   sixteen million seven hundred seventy-seven </a:t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         thousand two hundred and sixteens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2695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F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6758" y="591837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16</a:t>
            </a:r>
            <a:r>
              <a:rPr lang="en-US" sz="3600" baseline="30000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29" name="TextBox 28"/>
          <p:cNvSpPr txBox="1"/>
          <p:nvPr/>
        </p:nvSpPr>
        <p:spPr>
          <a:xfrm rot="18900000">
            <a:off x="107270" y="2642161"/>
            <a:ext cx="6118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   two hundred sixty-eight million four hundred </a:t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         thirty-five thousand four hundred and fifty-sixes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8900000">
            <a:off x="4452644" y="3797723"/>
            <a:ext cx="2849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    four thousand </a:t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         and ninety-sixes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8900000">
            <a:off x="5478090" y="3890997"/>
            <a:ext cx="2399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 two hundred </a:t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       and fifty-sixes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8900000">
            <a:off x="6514576" y="4364287"/>
            <a:ext cx="1532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sixteens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18900000">
            <a:off x="7469408" y="4454682"/>
            <a:ext cx="1399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ones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66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/>
      <p:bldP spid="21" grpId="0" animBg="1"/>
      <p:bldP spid="22" grpId="0"/>
      <p:bldP spid="23" grpId="0"/>
      <p:bldP spid="24" grpId="0" animBg="1"/>
      <p:bldP spid="25" grpId="0"/>
      <p:bldP spid="26" grpId="0"/>
      <p:bldP spid="27" grpId="0" animBg="1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Hexadecimal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9097347" cy="4517689"/>
          </a:xfrm>
        </p:spPr>
        <p:txBody>
          <a:bodyPr/>
          <a:lstStyle/>
          <a:p>
            <a:r>
              <a:rPr lang="en-US" dirty="0"/>
              <a:t>Hexadecimal (or just “hex”) uses 16 digits </a:t>
            </a:r>
          </a:p>
          <a:p>
            <a:pPr lvl="1"/>
            <a:r>
              <a:rPr lang="en-US" u="sng" dirty="0"/>
              <a:t>Hex</a:t>
            </a:r>
            <a:r>
              <a:rPr lang="en-US" dirty="0"/>
              <a:t>a</a:t>
            </a:r>
            <a:r>
              <a:rPr lang="en-US" u="sng" dirty="0"/>
              <a:t>deci</a:t>
            </a:r>
            <a:r>
              <a:rPr lang="en-US" dirty="0"/>
              <a:t>mal, </a:t>
            </a:r>
            <a:r>
              <a:rPr lang="en-US" i="1" dirty="0"/>
              <a:t>hex</a:t>
            </a:r>
            <a:r>
              <a:rPr lang="en-US" dirty="0"/>
              <a:t> = 6 plus </a:t>
            </a:r>
            <a:r>
              <a:rPr lang="en-US" i="1" dirty="0" err="1"/>
              <a:t>deci</a:t>
            </a:r>
            <a:r>
              <a:rPr lang="en-US" dirty="0"/>
              <a:t> = 10 </a:t>
            </a:r>
            <a:r>
              <a:rPr lang="en-US" dirty="0">
                <a:sym typeface="Wingdings" panose="05000000000000000000" pitchFamily="2" charset="2"/>
              </a:rPr>
              <a:t> 16</a:t>
            </a:r>
            <a:endParaRPr lang="en-US" dirty="0"/>
          </a:p>
          <a:p>
            <a:pPr lvl="1"/>
            <a:r>
              <a:rPr lang="en-US" dirty="0"/>
              <a:t>The digits used are 0, 1, 2, 3, 4, 5, 6, 7, 8, and 9</a:t>
            </a:r>
          </a:p>
          <a:p>
            <a:pPr lvl="2"/>
            <a:r>
              <a:rPr lang="en-US" dirty="0"/>
              <a:t>And letters A (10), B (11), C (12), D (13), E (14), and F (15)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748424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87366" y="592004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16</a:t>
            </a:r>
            <a:r>
              <a:rPr lang="en-US" sz="3600" baseline="300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7" name="Rectangle 6"/>
          <p:cNvSpPr/>
          <p:nvPr/>
        </p:nvSpPr>
        <p:spPr>
          <a:xfrm>
            <a:off x="4703667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37861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16</a:t>
            </a:r>
            <a:r>
              <a:rPr lang="en-US" sz="3600" baseline="30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5658910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88042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16</a:t>
            </a:r>
            <a:r>
              <a:rPr lang="en-US" sz="3600" baseline="30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14153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38536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16</a:t>
            </a:r>
            <a:r>
              <a:rPr lang="en-US" sz="3600" baseline="30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69394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93457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16</a:t>
            </a:r>
            <a:r>
              <a:rPr lang="en-US" sz="3600" baseline="30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 rot="18900000">
            <a:off x="3639020" y="4368049"/>
            <a:ext cx="1672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65536s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93181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29296" y="5927710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16</a:t>
            </a:r>
            <a:r>
              <a:rPr lang="en-US" sz="3600" baseline="300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23" name="TextBox 22"/>
          <p:cNvSpPr txBox="1"/>
          <p:nvPr/>
        </p:nvSpPr>
        <p:spPr>
          <a:xfrm rot="18900000">
            <a:off x="2861894" y="4295606"/>
            <a:ext cx="1569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1048576s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37938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67514" y="5926040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16</a:t>
            </a:r>
            <a:r>
              <a:rPr lang="en-US" sz="3600" baseline="300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 rot="18900000">
            <a:off x="1654664" y="4212323"/>
            <a:ext cx="2112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16777216s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2695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F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6758" y="591837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16</a:t>
            </a:r>
            <a:r>
              <a:rPr lang="en-US" sz="3600" baseline="30000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29" name="TextBox 28"/>
          <p:cNvSpPr txBox="1"/>
          <p:nvPr/>
        </p:nvSpPr>
        <p:spPr>
          <a:xfrm rot="18900000">
            <a:off x="682078" y="4183757"/>
            <a:ext cx="2193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268435456s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8900000">
            <a:off x="4651823" y="4432472"/>
            <a:ext cx="1489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4096s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8900000">
            <a:off x="5654236" y="4470141"/>
            <a:ext cx="1196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256s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8900000">
            <a:off x="6514576" y="4364287"/>
            <a:ext cx="1532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sixteens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18900000">
            <a:off x="7469408" y="4454682"/>
            <a:ext cx="1399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ones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1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 to Binary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hexadecimal digit can be easily represented as four digits of binary (with leading zeros)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This makes conversion very simple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7A0F</a:t>
            </a:r>
            <a:r>
              <a:rPr lang="en-US" dirty="0"/>
              <a:t>  becomes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0111 1010 0000 1111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1100 0010 0110 1001 </a:t>
            </a:r>
            <a:r>
              <a:rPr lang="en-US" dirty="0"/>
              <a:t>becomes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C269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155968" y="3118186"/>
          <a:ext cx="6832064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40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540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40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40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540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5400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5400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5400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Hex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Binary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Hex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Binary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Hex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Binary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Hex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Binary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74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 to Decimal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33881" cy="4517689"/>
          </a:xfrm>
        </p:spPr>
        <p:txBody>
          <a:bodyPr/>
          <a:lstStyle/>
          <a:p>
            <a:r>
              <a:rPr lang="en-US" dirty="0"/>
              <a:t>Possible to convert between decimal and hex</a:t>
            </a:r>
          </a:p>
          <a:p>
            <a:pPr lvl="1"/>
            <a:r>
              <a:rPr lang="en-US" dirty="0"/>
              <a:t>But it requires calculating out multiples of 16</a:t>
            </a:r>
          </a:p>
          <a:p>
            <a:r>
              <a:rPr lang="en-US" dirty="0"/>
              <a:t>Simpler to make a “side trip” to binary as </a:t>
            </a:r>
            <a:br>
              <a:rPr lang="en-US" dirty="0"/>
            </a:br>
            <a:r>
              <a:rPr lang="en-US" dirty="0"/>
              <a:t>an in-between step when converting</a:t>
            </a:r>
          </a:p>
          <a:p>
            <a:pPr lvl="1"/>
            <a:r>
              <a:rPr lang="en-US" dirty="0"/>
              <a:t>240 becomes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1111 0000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becomes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F0</a:t>
            </a:r>
          </a:p>
          <a:p>
            <a:pPr lvl="2"/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F0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/>
              <a:t>is equal to (15 * 16</a:t>
            </a:r>
            <a:r>
              <a:rPr lang="en-US" sz="2600" baseline="30000" dirty="0"/>
              <a:t>1</a:t>
            </a:r>
            <a:r>
              <a:rPr lang="en-US" sz="2600" dirty="0"/>
              <a:t>) + (0 * 16</a:t>
            </a:r>
            <a:r>
              <a:rPr lang="en-US" sz="2600" baseline="30000" dirty="0"/>
              <a:t>0</a:t>
            </a:r>
            <a:r>
              <a:rPr lang="en-US" sz="2600" dirty="0"/>
              <a:t>) = 240 + 0 = 240</a:t>
            </a:r>
          </a:p>
          <a:p>
            <a:pPr lvl="5"/>
            <a:endParaRPr lang="en-US" sz="1100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becomes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0111 1101 </a:t>
            </a:r>
            <a:r>
              <a:rPr lang="en-US" dirty="0"/>
              <a:t>becomes 125</a:t>
            </a:r>
          </a:p>
          <a:p>
            <a:pPr lvl="2"/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7D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/>
              <a:t>is equal to (7 * 16</a:t>
            </a:r>
            <a:r>
              <a:rPr lang="en-US" sz="2600" baseline="30000" dirty="0"/>
              <a:t>1</a:t>
            </a:r>
            <a:r>
              <a:rPr lang="en-US" sz="2600" dirty="0"/>
              <a:t>) + (13 * 16</a:t>
            </a:r>
            <a:r>
              <a:rPr lang="en-US" sz="2600" baseline="30000" dirty="0"/>
              <a:t>0</a:t>
            </a:r>
            <a:r>
              <a:rPr lang="en-US" sz="2600" dirty="0"/>
              <a:t>) = 112 + 13 = 125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33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System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346332" cy="4517689"/>
          </a:xfrm>
        </p:spPr>
        <p:txBody>
          <a:bodyPr/>
          <a:lstStyle/>
          <a:p>
            <a:r>
              <a:rPr lang="en-US" dirty="0"/>
              <a:t>Because number systems share a subset of the same digits, it may be confusing which is which</a:t>
            </a:r>
          </a:p>
          <a:p>
            <a:pPr lvl="1"/>
            <a:r>
              <a:rPr lang="en-US" dirty="0"/>
              <a:t>For example, what is the value of 10?</a:t>
            </a:r>
          </a:p>
          <a:p>
            <a:pPr lvl="2"/>
            <a:r>
              <a:rPr lang="en-US" sz="2600" dirty="0"/>
              <a:t>In decimal it’s 10, in binary it’s 2, and in hex it’s 16</a:t>
            </a:r>
          </a:p>
          <a:p>
            <a:pPr lvl="3"/>
            <a:endParaRPr lang="en-US" dirty="0"/>
          </a:p>
          <a:p>
            <a:r>
              <a:rPr lang="en-US" dirty="0"/>
              <a:t>To prevent this, numbers may often be prefixed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0b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0d</a:t>
            </a:r>
            <a:r>
              <a:rPr lang="en-US" dirty="0"/>
              <a:t>, 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0x</a:t>
            </a:r>
            <a:r>
              <a:rPr lang="en-US" dirty="0"/>
              <a:t> (binary, decimal, hex):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0b1100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is binary, and has a value of 12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0x15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is hexadecimal, and has a value of 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689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ASCII Values</a:t>
            </a:r>
          </a:p>
        </p:txBody>
      </p:sp>
    </p:spTree>
    <p:extLst>
      <p:ext uri="{BB962C8B-B14F-4D97-AF65-F5344CB8AC3E}">
        <p14:creationId xmlns:p14="http://schemas.microsoft.com/office/powerpoint/2010/main" val="354935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ASCII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ASCII is how text is represented in computers</a:t>
            </a:r>
          </a:p>
          <a:p>
            <a:pPr lvl="1"/>
            <a:r>
              <a:rPr lang="en-US" dirty="0"/>
              <a:t>Just like binary is how numbers are represented</a:t>
            </a:r>
          </a:p>
          <a:p>
            <a:pPr lvl="3"/>
            <a:endParaRPr lang="en-US" dirty="0"/>
          </a:p>
          <a:p>
            <a:r>
              <a:rPr lang="en-US" dirty="0"/>
              <a:t>In ASCII, every character has a unique,  individual numerical code</a:t>
            </a:r>
          </a:p>
          <a:p>
            <a:pPr lvl="1"/>
            <a:r>
              <a:rPr lang="en-US" dirty="0"/>
              <a:t>Lowercase and uppercase characters are separate</a:t>
            </a:r>
          </a:p>
          <a:p>
            <a:pPr lvl="1"/>
            <a:r>
              <a:rPr lang="en-US" dirty="0"/>
              <a:t>Codes go from 0 to 127</a:t>
            </a:r>
          </a:p>
          <a:p>
            <a:pPr lvl="2"/>
            <a:r>
              <a:rPr lang="en-US" sz="2800" dirty="0"/>
              <a:t>Why 127?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95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29362"/>
            <a:ext cx="7620000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02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29362"/>
            <a:ext cx="7620000" cy="50673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 flipH="1">
            <a:off x="876693" y="1381677"/>
            <a:ext cx="2460396" cy="4394235"/>
          </a:xfrm>
          <a:prstGeom prst="roundRect">
            <a:avLst>
              <a:gd name="adj" fmla="val 5939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4236" y="523788"/>
            <a:ext cx="149813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“control” characters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 flipH="1">
            <a:off x="3337089" y="1381677"/>
            <a:ext cx="1611983" cy="4394235"/>
          </a:xfrm>
          <a:prstGeom prst="roundRect">
            <a:avLst>
              <a:gd name="adj" fmla="val 5939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8517" y="5786737"/>
            <a:ext cx="152912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symbols &amp; numbers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 flipH="1">
            <a:off x="4949071" y="1381677"/>
            <a:ext cx="1570553" cy="4394235"/>
          </a:xfrm>
          <a:prstGeom prst="roundRect">
            <a:avLst>
              <a:gd name="adj" fmla="val 5939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81462" y="523787"/>
            <a:ext cx="148982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uppercase letters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 flipH="1">
            <a:off x="6530620" y="1381677"/>
            <a:ext cx="1698978" cy="4394235"/>
          </a:xfrm>
          <a:prstGeom prst="roundRect">
            <a:avLst>
              <a:gd name="adj" fmla="val 5939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81477" y="5786737"/>
            <a:ext cx="161164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lowercase letters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81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values</a:t>
            </a:r>
            <a:r>
              <a:rPr lang="en-US" dirty="0"/>
              <a:t> of the ASCII characters are used when comparing strings together</a:t>
            </a:r>
          </a:p>
          <a:p>
            <a:pPr lvl="1"/>
            <a:r>
              <a:rPr lang="en-US" dirty="0"/>
              <a:t>Which can lead to some “weird” results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"cat" &lt; "dog"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"cat" &lt; "Dog"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"DOG" &lt; "dog"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551724" y="4216767"/>
            <a:ext cx="3587711" cy="2291947"/>
            <a:chOff x="5551724" y="4216767"/>
            <a:chExt cx="3587711" cy="229194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51724" y="4737664"/>
              <a:ext cx="1123554" cy="1250152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6871028" y="4978019"/>
              <a:ext cx="52290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52780" y="4216767"/>
              <a:ext cx="1686655" cy="2291947"/>
            </a:xfrm>
            <a:prstGeom prst="rect">
              <a:avLst/>
            </a:prstGeom>
          </p:spPr>
        </p:pic>
      </p:grpSp>
      <p:sp>
        <p:nvSpPr>
          <p:cNvPr id="10" name="Rectangle 9"/>
          <p:cNvSpPr/>
          <p:nvPr/>
        </p:nvSpPr>
        <p:spPr>
          <a:xfrm>
            <a:off x="6868649" y="4978019"/>
            <a:ext cx="522900" cy="76944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endParaRPr lang="en-U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30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Comparing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Gets even more complex when you start adding in numbers and symbols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"2" &lt; "one"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"good?" &lt; "good!"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"UK" &lt; "U.K."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82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Comparisons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22849" cy="4517689"/>
          </a:xfrm>
        </p:spPr>
        <p:txBody>
          <a:bodyPr/>
          <a:lstStyle/>
          <a:p>
            <a:r>
              <a:rPr lang="en-US" dirty="0"/>
              <a:t>To avoid (some) of these issues:</a:t>
            </a:r>
          </a:p>
          <a:p>
            <a:pPr lvl="3"/>
            <a:endParaRPr lang="en-US" dirty="0"/>
          </a:p>
          <a:p>
            <a:r>
              <a:rPr lang="en-US" dirty="0"/>
              <a:t>Always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.lower() </a:t>
            </a:r>
            <a:r>
              <a:rPr lang="en-US" dirty="0"/>
              <a:t>for comparing strings</a:t>
            </a:r>
          </a:p>
          <a:p>
            <a:r>
              <a:rPr lang="en-US" dirty="0"/>
              <a:t>Pay attention to symbols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, spaces, hyphens, punctuation, etc.</a:t>
            </a:r>
            <a:endParaRPr lang="en-US" i="1" dirty="0"/>
          </a:p>
          <a:p>
            <a:pPr lvl="1"/>
            <a:r>
              <a:rPr lang="en-US" dirty="0"/>
              <a:t>Either remove them, or keep </a:t>
            </a:r>
            <a:br>
              <a:rPr lang="en-US" dirty="0"/>
            </a:br>
            <a:r>
              <a:rPr lang="en-US" dirty="0"/>
              <a:t>them in mind as part of the order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22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ASCII Characters to ASCII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convert between ASCII characters and their values 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3"/>
            <a:endParaRPr lang="en-US" dirty="0"/>
          </a:p>
          <a:p>
            <a:r>
              <a:rPr lang="en-US" dirty="0"/>
              <a:t>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function takes in a </a:t>
            </a:r>
            <a:r>
              <a:rPr lang="en-US" u="sng" dirty="0"/>
              <a:t>single</a:t>
            </a:r>
            <a:r>
              <a:rPr lang="en-US" dirty="0"/>
              <a:t> character, and returns its ASCII value</a:t>
            </a:r>
          </a:p>
          <a:p>
            <a:r>
              <a:rPr lang="en-US" dirty="0"/>
              <a:t>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function takes in an integer, </a:t>
            </a:r>
            <a:br>
              <a:rPr lang="en-US" dirty="0"/>
            </a:br>
            <a:r>
              <a:rPr lang="en-US" dirty="0"/>
              <a:t>and returns its ASCII character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78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(65)</a:t>
            </a:r>
          </a:p>
          <a:p>
            <a:pPr marL="457200" lvl="1" indent="0">
              <a:buNone/>
            </a:pP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</a:p>
          <a:p>
            <a:pPr marL="457200" lvl="1" indent="0">
              <a:buNone/>
            </a:pP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(65+32)</a:t>
            </a:r>
          </a:p>
          <a:p>
            <a:pPr marL="457200" lvl="1" indent="0">
              <a:buNone/>
            </a:pP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</a:p>
          <a:p>
            <a:pPr marL="457200" lvl="1" indent="0">
              <a:buNone/>
            </a:pPr>
            <a:r>
              <a:rPr lang="nn-NO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ord('?')</a:t>
            </a:r>
          </a:p>
          <a:p>
            <a:pPr marL="457200" lvl="1" indent="0">
              <a:buNone/>
            </a:pPr>
            <a:r>
              <a:rPr lang="nn-NO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63</a:t>
            </a:r>
          </a:p>
          <a:p>
            <a:pPr marL="457200" lvl="1" indent="0">
              <a:buNone/>
            </a:pPr>
            <a:r>
              <a:rPr lang="nn-NO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ord("d")</a:t>
            </a:r>
          </a:p>
          <a:p>
            <a:pPr marL="457200" lvl="1" indent="0">
              <a:buNone/>
            </a:pPr>
            <a:r>
              <a:rPr lang="nn-NO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</a:p>
          <a:p>
            <a:pPr marL="457200" lvl="1" indent="0">
              <a:buNone/>
            </a:pPr>
            <a:r>
              <a:rPr lang="nn-NO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ord("e")</a:t>
            </a:r>
          </a:p>
          <a:p>
            <a:pPr marL="457200" lvl="1" indent="0">
              <a:buNone/>
            </a:pPr>
            <a:r>
              <a:rPr lang="nn-NO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</a:t>
            </a:r>
            <a:endParaRPr lang="en-US" sz="2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07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</p:spTree>
    <p:extLst>
      <p:ext uri="{BB962C8B-B14F-4D97-AF65-F5344CB8AC3E}">
        <p14:creationId xmlns:p14="http://schemas.microsoft.com/office/powerpoint/2010/main" val="132618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Hopefully you have started by now!</a:t>
            </a:r>
          </a:p>
          <a:p>
            <a:pPr lvl="1"/>
            <a:r>
              <a:rPr lang="en-US" sz="2400" dirty="0"/>
              <a:t>Work on it a little everyday</a:t>
            </a:r>
          </a:p>
          <a:p>
            <a:r>
              <a:rPr lang="en-US" sz="2800" dirty="0"/>
              <a:t>You have been given some solved puzzles</a:t>
            </a:r>
          </a:p>
          <a:p>
            <a:pPr lvl="1"/>
            <a:r>
              <a:rPr lang="en-US" sz="2400" dirty="0" smtClean="0"/>
              <a:t>Which means you </a:t>
            </a:r>
            <a:r>
              <a:rPr lang="en-US" sz="2400" dirty="0"/>
              <a:t>don’t need a working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solve() </a:t>
            </a:r>
            <a:r>
              <a:rPr lang="en-US" sz="2400" dirty="0"/>
              <a:t>to test </a:t>
            </a:r>
            <a:r>
              <a:rPr lang="en-US" sz="2400" dirty="0" smtClean="0"/>
              <a:t>the other parts of </a:t>
            </a:r>
            <a:r>
              <a:rPr lang="en-US" sz="2400" dirty="0"/>
              <a:t>your project</a:t>
            </a:r>
          </a:p>
          <a:p>
            <a:pPr lvl="2"/>
            <a:r>
              <a:rPr lang="en-US" sz="2000" dirty="0"/>
              <a:t>Just load in the solution from the file</a:t>
            </a:r>
          </a:p>
          <a:p>
            <a:r>
              <a:rPr lang="en-US" sz="2800" dirty="0"/>
              <a:t>Solve the puzzle </a:t>
            </a:r>
            <a:r>
              <a:rPr lang="en-US" sz="2800" u="sng" dirty="0"/>
              <a:t>once</a:t>
            </a:r>
            <a:r>
              <a:rPr lang="en-US" sz="2800" dirty="0"/>
              <a:t>, and store the solved puzzle to use it later in your </a:t>
            </a:r>
            <a:r>
              <a:rPr lang="en-US" sz="2800" dirty="0" smtClean="0"/>
              <a:t>code</a:t>
            </a:r>
          </a:p>
          <a:p>
            <a:pPr lvl="1"/>
            <a:r>
              <a:rPr lang="en-US" sz="2400" u="sng" dirty="0" smtClean="0"/>
              <a:t>Don’t</a:t>
            </a:r>
            <a:r>
              <a:rPr lang="en-US" sz="2400" dirty="0" smtClean="0"/>
              <a:t> resolve it every time you need it</a:t>
            </a:r>
            <a:endParaRPr lang="en-US" sz="2400" dirty="0"/>
          </a:p>
          <a:p>
            <a:r>
              <a:rPr lang="en-US" sz="2800" dirty="0" smtClean="0"/>
              <a:t>Make </a:t>
            </a:r>
            <a:r>
              <a:rPr lang="en-US" sz="2800" dirty="0"/>
              <a:t>your own puzzles to test!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07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 and Deep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</a:t>
            </a:r>
            <a:r>
              <a:rPr lang="en-US" u="sng" dirty="0" smtClean="0"/>
              <a:t>need</a:t>
            </a:r>
            <a:r>
              <a:rPr lang="en-US" dirty="0" smtClean="0"/>
              <a:t> to make a deep copy of the </a:t>
            </a:r>
            <a:br>
              <a:rPr lang="en-US" dirty="0" smtClean="0"/>
            </a:br>
            <a:r>
              <a:rPr lang="en-US" dirty="0" smtClean="0"/>
              <a:t>2D list used to hold your Sudoku board</a:t>
            </a:r>
          </a:p>
          <a:p>
            <a:pPr lvl="1"/>
            <a:r>
              <a:rPr lang="en-US" dirty="0" smtClean="0"/>
              <a:t>Simply 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new = old[:] </a:t>
            </a:r>
            <a:r>
              <a:rPr lang="en-US" dirty="0" smtClean="0"/>
              <a:t>will </a:t>
            </a:r>
            <a:r>
              <a:rPr lang="en-US" u="sng" dirty="0" smtClean="0"/>
              <a:t>not</a:t>
            </a:r>
            <a:r>
              <a:rPr lang="en-US" dirty="0" smtClean="0"/>
              <a:t> work</a:t>
            </a:r>
          </a:p>
          <a:p>
            <a:r>
              <a:rPr lang="en-US" dirty="0" smtClean="0"/>
              <a:t>We recommend making a function to do this</a:t>
            </a:r>
            <a:endParaRPr lang="en-US" dirty="0"/>
          </a:p>
          <a:p>
            <a:pPr lvl="1"/>
            <a:r>
              <a:rPr lang="en-US" dirty="0"/>
              <a:t>Test that your </a:t>
            </a:r>
            <a:r>
              <a:rPr lang="en-US" dirty="0" smtClean="0"/>
              <a:t>function works before using it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Do </a:t>
            </a:r>
            <a:r>
              <a:rPr lang="en-US" b="1" i="1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use the built-in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deepcopy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function, or you will lose major points!!!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84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Do Not Cheat on Project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Yes, this project has solutions on the internet</a:t>
            </a:r>
          </a:p>
          <a:p>
            <a:pPr lvl="1"/>
            <a:r>
              <a:rPr lang="en-US" sz="2600" dirty="0"/>
              <a:t>Yes, we have copies of all of them</a:t>
            </a:r>
          </a:p>
          <a:p>
            <a:pPr lvl="1"/>
            <a:r>
              <a:rPr lang="en-US" sz="2600" dirty="0"/>
              <a:t>Yes, we will go looking for new ones after it’s due</a:t>
            </a:r>
          </a:p>
          <a:p>
            <a:r>
              <a:rPr lang="en-US" sz="3000" dirty="0"/>
              <a:t>Yes, you could pay someone else to do it</a:t>
            </a:r>
          </a:p>
          <a:p>
            <a:pPr lvl="1"/>
            <a:r>
              <a:rPr lang="en-US" sz="2600" dirty="0"/>
              <a:t>Yes, we know of the sites where you can get this done</a:t>
            </a:r>
          </a:p>
          <a:p>
            <a:pPr lvl="1"/>
            <a:r>
              <a:rPr lang="en-US" sz="2600" dirty="0"/>
              <a:t>Yes, we will spot “elegant” code that you didn’t write</a:t>
            </a:r>
          </a:p>
          <a:p>
            <a:r>
              <a:rPr lang="en-US" sz="3000" dirty="0"/>
              <a:t>Yes, there are libraries to deep copy in python</a:t>
            </a:r>
          </a:p>
          <a:p>
            <a:pPr lvl="1"/>
            <a:r>
              <a:rPr lang="en-US" sz="2600" dirty="0"/>
              <a:t>Yes, you will get points off for using them</a:t>
            </a:r>
          </a:p>
          <a:p>
            <a:pPr lvl="1"/>
            <a:r>
              <a:rPr lang="en-US" sz="2600" dirty="0"/>
              <a:t>You should not be importing anything for this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38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8015D9-5A6C-0C4C-8CA9-33E068BAA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F2BBB97-1E3F-0346-A6A4-E46AEDD63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39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understand how data is represented </a:t>
            </a:r>
            <a:br>
              <a:rPr lang="en-US" dirty="0"/>
            </a:br>
            <a:r>
              <a:rPr lang="en-US" dirty="0"/>
              <a:t>and stored in memory</a:t>
            </a:r>
          </a:p>
          <a:p>
            <a:pPr lvl="1"/>
            <a:r>
              <a:rPr lang="en-US" sz="3200" dirty="0"/>
              <a:t>Binary numbers</a:t>
            </a:r>
          </a:p>
          <a:p>
            <a:pPr lvl="1"/>
            <a:r>
              <a:rPr lang="en-US" sz="3200" dirty="0"/>
              <a:t>Hexadecimal numbers</a:t>
            </a:r>
          </a:p>
          <a:p>
            <a:pPr lvl="1"/>
            <a:r>
              <a:rPr lang="en-US" dirty="0"/>
              <a:t>Converting</a:t>
            </a:r>
          </a:p>
          <a:p>
            <a:pPr lvl="2"/>
            <a:r>
              <a:rPr lang="en-US" dirty="0"/>
              <a:t>Binary to Decimal</a:t>
            </a:r>
          </a:p>
          <a:p>
            <a:pPr lvl="2"/>
            <a:r>
              <a:rPr lang="en-US" dirty="0"/>
              <a:t>Decimal to </a:t>
            </a:r>
            <a:r>
              <a:rPr lang="en-US" dirty="0" smtClean="0"/>
              <a:t>Binary</a:t>
            </a:r>
            <a:endParaRPr lang="en-US" dirty="0"/>
          </a:p>
          <a:p>
            <a:pPr lvl="1"/>
            <a:r>
              <a:rPr lang="en-US" dirty="0"/>
              <a:t>ASCII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13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32237" cy="4517689"/>
          </a:xfrm>
        </p:spPr>
        <p:txBody>
          <a:bodyPr/>
          <a:lstStyle/>
          <a:p>
            <a:r>
              <a:rPr lang="en-US" dirty="0"/>
              <a:t>Project 3</a:t>
            </a:r>
          </a:p>
          <a:p>
            <a:pPr lvl="1"/>
            <a:r>
              <a:rPr lang="en-US" dirty="0"/>
              <a:t>Design is due </a:t>
            </a:r>
            <a:r>
              <a:rPr lang="en-US" dirty="0" smtClean="0"/>
              <a:t>Tuesday, December </a:t>
            </a:r>
            <a:r>
              <a:rPr lang="en-US" dirty="0" smtClean="0"/>
              <a:t>4th</a:t>
            </a:r>
            <a:endParaRPr lang="en-US" dirty="0"/>
          </a:p>
          <a:p>
            <a:pPr lvl="1"/>
            <a:r>
              <a:rPr lang="en-US" dirty="0"/>
              <a:t>Project is due </a:t>
            </a:r>
            <a:r>
              <a:rPr lang="en-US" dirty="0" smtClean="0"/>
              <a:t>Tuesday</a:t>
            </a:r>
            <a:r>
              <a:rPr lang="en-US" dirty="0"/>
              <a:t>, December </a:t>
            </a:r>
            <a:r>
              <a:rPr lang="en-US" dirty="0" smtClean="0"/>
              <a:t>11th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Final exam is </a:t>
            </a:r>
            <a:r>
              <a:rPr lang="en-US" dirty="0" smtClean="0"/>
              <a:t>when? </a:t>
            </a:r>
          </a:p>
          <a:p>
            <a:pPr lvl="1"/>
            <a:r>
              <a:rPr lang="en-US" dirty="0"/>
              <a:t>Friday, December </a:t>
            </a:r>
            <a:r>
              <a:rPr lang="en-US" dirty="0" smtClean="0"/>
              <a:t>14th from 6 </a:t>
            </a:r>
            <a:r>
              <a:rPr lang="en-US" dirty="0"/>
              <a:t>to 8 PM</a:t>
            </a:r>
          </a:p>
          <a:p>
            <a:pPr lvl="1"/>
            <a:r>
              <a:rPr lang="en-US" dirty="0" smtClean="0"/>
              <a:t>Locations </a:t>
            </a:r>
            <a:r>
              <a:rPr lang="en-US" dirty="0"/>
              <a:t>will be posted on the course website</a:t>
            </a:r>
          </a:p>
          <a:p>
            <a:pPr lvl="1"/>
            <a:r>
              <a:rPr lang="en-US" dirty="0"/>
              <a:t>Common final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9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Binary Numbers</a:t>
            </a:r>
          </a:p>
        </p:txBody>
      </p:sp>
    </p:spTree>
    <p:extLst>
      <p:ext uri="{BB962C8B-B14F-4D97-AF65-F5344CB8AC3E}">
        <p14:creationId xmlns:p14="http://schemas.microsoft.com/office/powerpoint/2010/main" val="77093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Computers store all information (code, text, images, sound,) as a binary representation</a:t>
            </a:r>
          </a:p>
          <a:p>
            <a:pPr lvl="1"/>
            <a:r>
              <a:rPr lang="en-US" dirty="0"/>
              <a:t>“Binary” means only two parts: 0 and 1</a:t>
            </a:r>
          </a:p>
          <a:p>
            <a:pPr lvl="3"/>
            <a:endParaRPr lang="en-US" dirty="0"/>
          </a:p>
          <a:p>
            <a:r>
              <a:rPr lang="en-US" dirty="0"/>
              <a:t>Specific formats for each file help the computer know what type of item/object it is</a:t>
            </a:r>
          </a:p>
          <a:p>
            <a:pPr lvl="3"/>
            <a:endParaRPr lang="en-US" dirty="0"/>
          </a:p>
          <a:p>
            <a:r>
              <a:rPr lang="en-US" dirty="0"/>
              <a:t>But why use binary?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08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Decimal vs Binary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we use decimal numbers?</a:t>
            </a:r>
          </a:p>
          <a:p>
            <a:pPr lvl="1"/>
            <a:r>
              <a:rPr lang="en-US" dirty="0"/>
              <a:t>Ones, tens, hundreds, thousands, etc. </a:t>
            </a:r>
          </a:p>
          <a:p>
            <a:pPr lvl="3"/>
            <a:endParaRPr lang="en-US" dirty="0"/>
          </a:p>
          <a:p>
            <a:r>
              <a:rPr lang="en-US" dirty="0"/>
              <a:t>But computers don’t have fingers…</a:t>
            </a:r>
          </a:p>
          <a:p>
            <a:pPr lvl="1"/>
            <a:r>
              <a:rPr lang="en-US" dirty="0"/>
              <a:t>What do they have instead?</a:t>
            </a:r>
          </a:p>
          <a:p>
            <a:endParaRPr lang="en-US" dirty="0"/>
          </a:p>
          <a:p>
            <a:r>
              <a:rPr lang="en-US" dirty="0"/>
              <a:t>They only have two states: “on” and “off”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5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Decimal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represent a number like 50,932?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106" y="3770739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5169" y="476220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1371601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95664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21782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45845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72276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96339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27197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51260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 rot="18900000">
            <a:off x="193122" y="2953856"/>
            <a:ext cx="238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ten thousands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8900000">
            <a:off x="1265082" y="3103875"/>
            <a:ext cx="1794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thousands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8900000">
            <a:off x="2301259" y="3121489"/>
            <a:ext cx="1206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hundreds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8900000">
            <a:off x="3367589" y="3300863"/>
            <a:ext cx="90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tens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8900000">
            <a:off x="4310635" y="3300863"/>
            <a:ext cx="90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ones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2878" y="5560936"/>
            <a:ext cx="5349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Decimal uses 10 digits, so…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12816" y="2619632"/>
            <a:ext cx="3395259" cy="3395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x 10</a:t>
            </a:r>
            <a:r>
              <a:rPr lang="en-US" sz="2800" b="1" baseline="30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   2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x 10</a:t>
            </a:r>
            <a:r>
              <a:rPr lang="en-US" sz="2800" b="1" baseline="30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  30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x 10</a:t>
            </a:r>
            <a:r>
              <a:rPr lang="en-US" sz="2800" b="1" baseline="30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 900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x 10</a:t>
            </a:r>
            <a:r>
              <a:rPr lang="en-US" sz="2800" b="1" baseline="30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0000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x 10</a:t>
            </a:r>
            <a:r>
              <a:rPr lang="en-US" sz="2800" b="1" baseline="30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50000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------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Total:   50932</a:t>
            </a:r>
          </a:p>
          <a:p>
            <a:endParaRPr lang="en-US" sz="2800" b="1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47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0" grpId="0"/>
      <p:bldP spid="12" grpId="0" animBg="1"/>
      <p:bldP spid="13" grpId="0"/>
      <p:bldP spid="15" grpId="0" animBg="1"/>
      <p:bldP spid="16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Decimal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567490" y="1851320"/>
          <a:ext cx="8009020" cy="3299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8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18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018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18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018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2493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493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10</a:t>
                      </a:r>
                      <a:r>
                        <a:rPr lang="en-US" sz="4000" baseline="30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10</a:t>
                      </a:r>
                      <a:r>
                        <a:rPr lang="en-US" sz="4000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10</a:t>
                      </a:r>
                      <a:r>
                        <a:rPr lang="en-US" sz="400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10</a:t>
                      </a:r>
                      <a:r>
                        <a:rPr lang="en-US" sz="4000" baseline="30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10</a:t>
                      </a:r>
                      <a:r>
                        <a:rPr lang="en-US" sz="4000" baseline="30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493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10000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1000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100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10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493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60000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7000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400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90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3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6768" y="5403501"/>
            <a:ext cx="75504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</a:rPr>
              <a:t>60000+7000+400+90+3 = 67493</a:t>
            </a:r>
          </a:p>
        </p:txBody>
      </p:sp>
    </p:spTree>
    <p:extLst>
      <p:ext uri="{BB962C8B-B14F-4D97-AF65-F5344CB8AC3E}">
        <p14:creationId xmlns:p14="http://schemas.microsoft.com/office/powerpoint/2010/main" val="68362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34596</TotalTime>
  <Words>1727</Words>
  <Application>Microsoft Office PowerPoint</Application>
  <PresentationFormat>On-screen Show (4:3)</PresentationFormat>
  <Paragraphs>552</Paragraphs>
  <Slides>40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22 – Data Representation</vt:lpstr>
      <vt:lpstr>Last Class We Covered</vt:lpstr>
      <vt:lpstr>Any Questions from Last Time?</vt:lpstr>
      <vt:lpstr>Today’s Objectives</vt:lpstr>
      <vt:lpstr>Binary Numbers</vt:lpstr>
      <vt:lpstr>Binary Numbers</vt:lpstr>
      <vt:lpstr>Decimal vs Binary</vt:lpstr>
      <vt:lpstr>Decimal Example</vt:lpstr>
      <vt:lpstr>Another Decimal Example</vt:lpstr>
      <vt:lpstr>Binary Example</vt:lpstr>
      <vt:lpstr>Binary to Decimal Conversion</vt:lpstr>
      <vt:lpstr>Exercise: Converting From Binary</vt:lpstr>
      <vt:lpstr>Exercise: Converting From Binary</vt:lpstr>
      <vt:lpstr>Decimal to Binary Conversion</vt:lpstr>
      <vt:lpstr>Converting to Binary</vt:lpstr>
      <vt:lpstr>Converting to Binary</vt:lpstr>
      <vt:lpstr>Binary Tips and Tricks</vt:lpstr>
      <vt:lpstr>Hexadecimal Numbers</vt:lpstr>
      <vt:lpstr>Decimal Representation</vt:lpstr>
      <vt:lpstr>Binary Representation</vt:lpstr>
      <vt:lpstr>Hexadecimal Representation</vt:lpstr>
      <vt:lpstr>Hexadecimal Representation</vt:lpstr>
      <vt:lpstr>Hex to Binary Conversion</vt:lpstr>
      <vt:lpstr>Hex to Decimal Conversion</vt:lpstr>
      <vt:lpstr>Number System Notation</vt:lpstr>
      <vt:lpstr>ASCII Values</vt:lpstr>
      <vt:lpstr>ASCII Values</vt:lpstr>
      <vt:lpstr>PowerPoint Presentation</vt:lpstr>
      <vt:lpstr>PowerPoint Presentation</vt:lpstr>
      <vt:lpstr>Comparing Strings</vt:lpstr>
      <vt:lpstr>More on Comparing Strings</vt:lpstr>
      <vt:lpstr>Rules for Comparisons</vt:lpstr>
      <vt:lpstr>ASCII Characters to ASCII Values</vt:lpstr>
      <vt:lpstr>Using chr() and ord()</vt:lpstr>
      <vt:lpstr>Project 3</vt:lpstr>
      <vt:lpstr>Project 3 Tips</vt:lpstr>
      <vt:lpstr>Project 3 and Deep Copy</vt:lpstr>
      <vt:lpstr>Do Not Cheat on Project 3</vt:lpstr>
      <vt:lpstr>Questions?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459</cp:revision>
  <dcterms:created xsi:type="dcterms:W3CDTF">2014-05-05T14:25:42Z</dcterms:created>
  <dcterms:modified xsi:type="dcterms:W3CDTF">2018-12-03T19:12:16Z</dcterms:modified>
</cp:coreProperties>
</file>